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13"/>
  </p:notesMasterIdLst>
  <p:sldIdLst>
    <p:sldId id="274" r:id="rId2"/>
    <p:sldId id="298" r:id="rId3"/>
    <p:sldId id="317" r:id="rId4"/>
    <p:sldId id="318" r:id="rId5"/>
    <p:sldId id="311" r:id="rId6"/>
    <p:sldId id="312" r:id="rId7"/>
    <p:sldId id="313" r:id="rId8"/>
    <p:sldId id="314" r:id="rId9"/>
    <p:sldId id="315" r:id="rId10"/>
    <p:sldId id="316" r:id="rId11"/>
    <p:sldId id="306" r:id="rId12"/>
  </p:sldIdLst>
  <p:sldSz cx="9144000" cy="6858000" type="screen4x3"/>
  <p:notesSz cx="6646863" cy="9777413"/>
  <p:defaultTextStyle>
    <a:defPPr>
      <a:defRPr lang="ar-SA"/>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60093"/>
    <a:srgbClr val="009900"/>
    <a:srgbClr val="000066"/>
    <a:srgbClr val="FF0000"/>
    <a:srgbClr val="66CCFF"/>
    <a:srgbClr val="FFFF00"/>
    <a:srgbClr val="F79479"/>
    <a:srgbClr val="FFFF66"/>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25" autoAdjust="0"/>
    <p:restoredTop sz="94622" autoAdjust="0"/>
  </p:normalViewPr>
  <p:slideViewPr>
    <p:cSldViewPr>
      <p:cViewPr varScale="1">
        <p:scale>
          <a:sx n="70" d="100"/>
          <a:sy n="70" d="100"/>
        </p:scale>
        <p:origin x="140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0307" cy="488871"/>
          </a:xfrm>
          <a:prstGeom prst="rect">
            <a:avLst/>
          </a:prstGeom>
        </p:spPr>
        <p:txBody>
          <a:bodyPr vert="horz" lIns="91440" tIns="45720" rIns="91440" bIns="45720" rtlCol="0"/>
          <a:lstStyle>
            <a:lvl1pPr algn="l" rtl="0" eaLnBrk="0" hangingPunct="0">
              <a:defRPr sz="1200"/>
            </a:lvl1pPr>
          </a:lstStyle>
          <a:p>
            <a:pPr>
              <a:defRPr/>
            </a:pPr>
            <a:endParaRPr lang="en-US"/>
          </a:p>
        </p:txBody>
      </p:sp>
      <p:sp>
        <p:nvSpPr>
          <p:cNvPr id="3" name="Date Placeholder 2"/>
          <p:cNvSpPr>
            <a:spLocks noGrp="1"/>
          </p:cNvSpPr>
          <p:nvPr>
            <p:ph type="dt" idx="1"/>
          </p:nvPr>
        </p:nvSpPr>
        <p:spPr>
          <a:xfrm>
            <a:off x="3765018" y="0"/>
            <a:ext cx="2880307" cy="488871"/>
          </a:xfrm>
          <a:prstGeom prst="rect">
            <a:avLst/>
          </a:prstGeom>
        </p:spPr>
        <p:txBody>
          <a:bodyPr vert="horz" lIns="91440" tIns="45720" rIns="91440" bIns="45720" rtlCol="0"/>
          <a:lstStyle>
            <a:lvl1pPr algn="r" rtl="0" eaLnBrk="0" hangingPunct="0">
              <a:defRPr sz="1200" smtClean="0"/>
            </a:lvl1pPr>
          </a:lstStyle>
          <a:p>
            <a:pPr>
              <a:defRPr/>
            </a:pPr>
            <a:fld id="{B3009855-E3D3-4DD5-BD8C-9A478B8A437C}" type="datetimeFigureOut">
              <a:rPr lang="en-US"/>
              <a:pPr>
                <a:defRPr/>
              </a:pPr>
              <a:t>11/9/2018</a:t>
            </a:fld>
            <a:endParaRPr lang="en-US"/>
          </a:p>
        </p:txBody>
      </p:sp>
      <p:sp>
        <p:nvSpPr>
          <p:cNvPr id="4" name="Slide Image Placeholder 3"/>
          <p:cNvSpPr>
            <a:spLocks noGrp="1" noRot="1" noChangeAspect="1"/>
          </p:cNvSpPr>
          <p:nvPr>
            <p:ph type="sldImg" idx="2"/>
          </p:nvPr>
        </p:nvSpPr>
        <p:spPr>
          <a:xfrm>
            <a:off x="879475" y="733425"/>
            <a:ext cx="4887913" cy="366712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64687" y="4644271"/>
            <a:ext cx="5317490" cy="4399836"/>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286845"/>
            <a:ext cx="2880307" cy="488871"/>
          </a:xfrm>
          <a:prstGeom prst="rect">
            <a:avLst/>
          </a:prstGeom>
        </p:spPr>
        <p:txBody>
          <a:bodyPr vert="horz" lIns="91440" tIns="45720" rIns="91440" bIns="45720" rtlCol="0" anchor="b"/>
          <a:lstStyle>
            <a:lvl1pPr algn="l" rtl="0" eaLnBrk="0" hangingPunct="0">
              <a:defRPr sz="1200"/>
            </a:lvl1pPr>
          </a:lstStyle>
          <a:p>
            <a:pPr>
              <a:defRPr/>
            </a:pPr>
            <a:endParaRPr lang="en-US"/>
          </a:p>
        </p:txBody>
      </p:sp>
      <p:sp>
        <p:nvSpPr>
          <p:cNvPr id="7" name="Slide Number Placeholder 6"/>
          <p:cNvSpPr>
            <a:spLocks noGrp="1"/>
          </p:cNvSpPr>
          <p:nvPr>
            <p:ph type="sldNum" sz="quarter" idx="5"/>
          </p:nvPr>
        </p:nvSpPr>
        <p:spPr>
          <a:xfrm>
            <a:off x="3765018" y="9286845"/>
            <a:ext cx="2880307" cy="488871"/>
          </a:xfrm>
          <a:prstGeom prst="rect">
            <a:avLst/>
          </a:prstGeom>
        </p:spPr>
        <p:txBody>
          <a:bodyPr vert="horz" lIns="91440" tIns="45720" rIns="91440" bIns="45720" rtlCol="0" anchor="b"/>
          <a:lstStyle>
            <a:lvl1pPr algn="r" rtl="0" eaLnBrk="0" hangingPunct="0">
              <a:defRPr sz="1200" smtClean="0"/>
            </a:lvl1pPr>
          </a:lstStyle>
          <a:p>
            <a:pPr>
              <a:defRPr/>
            </a:pPr>
            <a:fld id="{0B85AB77-73D4-4883-ABF2-827B599CE368}" type="slidenum">
              <a:rPr lang="en-US"/>
              <a:pPr>
                <a:defRPr/>
              </a:pPr>
              <a:t>‹#›</a:t>
            </a:fld>
            <a:endParaRPr lang="en-US"/>
          </a:p>
        </p:txBody>
      </p:sp>
    </p:spTree>
    <p:extLst>
      <p:ext uri="{BB962C8B-B14F-4D97-AF65-F5344CB8AC3E}">
        <p14:creationId xmlns:p14="http://schemas.microsoft.com/office/powerpoint/2010/main" val="41101067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1"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3"/>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1"/>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1AF1A3CE-981C-4BE4-A2EB-70154EB70D2F}" type="slidenum">
              <a:rPr lang="ar-SA"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31"/>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1C34CFAB-8C70-46A2-B35F-87A6028178DD}" type="slidenum">
              <a:rPr lang="ar-SA"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5" y="274642"/>
            <a:ext cx="1777471"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569055C0-A28B-42A2-A7BE-B582928C1888}" type="slidenum">
              <a:rPr lang="ar-SA"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2"/>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6EB5402-3A79-4CEE-AED0-2A5ED48E8F22}" type="slidenum">
              <a:rPr lang="ar-SA"/>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D2AE9D4D-B08F-4675-90C6-2CA5FF754B66}" type="slidenum">
              <a:rPr lang="ar-SA" smtClean="0"/>
              <a:pPr>
                <a:defRPr/>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78819D56-0B26-4589-84F7-F5D21A419AFB}" type="slidenum">
              <a:rPr lang="ar-SA" smtClean="0"/>
              <a:pPr>
                <a:defRPr/>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30"/>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30"/>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3BC2C945-1F23-4108-A05A-1EF6A8285AD5}" type="slidenum">
              <a:rPr lang="ar-SA" smtClean="0"/>
              <a:pPr>
                <a:defRPr/>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2"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9"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2" y="1444295"/>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7" y="1444295"/>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p:txBody>
          <a:bodyPr/>
          <a:lstStyle>
            <a:extLst/>
          </a:lstStyle>
          <a:p>
            <a:pPr>
              <a:defRPr/>
            </a:pPr>
            <a:fld id="{8A313295-76AC-40AD-A130-446AA1BD59DA}" type="slidenum">
              <a:rPr lang="ar-SA" smtClean="0"/>
              <a:pPr>
                <a:defRPr/>
              </a:pPr>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BFFA7991-633F-4567-95B8-F4A725115C23}" type="slidenum">
              <a:rPr lang="ar-SA" smtClean="0"/>
              <a:pPr>
                <a:defRPr/>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ADD08072-9331-4912-BBF2-A6153B8CF68B}" type="slidenum">
              <a:rPr lang="ar-SA"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AC6625DC-5DA0-4BCE-9529-4CD47898B314}" type="slidenum">
              <a:rPr lang="ar-SA" smtClean="0"/>
              <a:pPr>
                <a:defRPr/>
              </a:pPr>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4"/>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6" name="Footer Placeholder 5"/>
          <p:cNvSpPr>
            <a:spLocks noGrp="1"/>
          </p:cNvSpPr>
          <p:nvPr>
            <p:ph type="ftr" sz="quarter" idx="11"/>
          </p:nvPr>
        </p:nvSpPr>
        <p:spPr>
          <a:xfrm>
            <a:off x="4380074" y="6407946"/>
            <a:ext cx="2350681" cy="365125"/>
          </a:xfrm>
        </p:spPr>
        <p:txBody>
          <a:bodyPr/>
          <a:lstStyle>
            <a:lvl1pPr>
              <a:defRPr>
                <a:solidFill>
                  <a:schemeClr val="tx1"/>
                </a:solidFill>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829AF6A1-09C0-40AE-9C32-799D7FCC37B7}" type="slidenum">
              <a:rPr lang="ar-SA" smtClean="0"/>
              <a:pPr>
                <a:defRPr/>
              </a:pPr>
              <a:t>‹#›</a:t>
            </a:fld>
            <a:endParaRPr lang="en-US"/>
          </a:p>
        </p:txBody>
      </p:sp>
      <p:sp>
        <p:nvSpPr>
          <p:cNvPr id="2" name="Title 1"/>
          <p:cNvSpPr>
            <a:spLocks noGrp="1"/>
          </p:cNvSpPr>
          <p:nvPr>
            <p:ph type="title"/>
          </p:nvPr>
        </p:nvSpPr>
        <p:spPr>
          <a:xfrm>
            <a:off x="228600" y="4865124"/>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8"/>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3" y="5791254"/>
            <a:ext cx="3402315"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8"/>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3" y="5791254"/>
            <a:ext cx="3402315"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30"/>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Footer Placeholder 21"/>
          <p:cNvSpPr>
            <a:spLocks noGrp="1"/>
          </p:cNvSpPr>
          <p:nvPr>
            <p:ph type="ftr" sz="quarter" idx="3"/>
          </p:nvPr>
        </p:nvSpPr>
        <p:spPr>
          <a:xfrm>
            <a:off x="4380074" y="6407946"/>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272" y="6407946"/>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BDA5FB16-4A0F-4CF5-86D1-2ED59CE7DB9C}" type="slidenum">
              <a:rPr lang="ar-SA"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Lst>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2"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7" name="Text Box 12"/>
          <p:cNvSpPr txBox="1">
            <a:spLocks noChangeArrowheads="1"/>
          </p:cNvSpPr>
          <p:nvPr/>
        </p:nvSpPr>
        <p:spPr bwMode="auto">
          <a:xfrm>
            <a:off x="9098" y="2030252"/>
            <a:ext cx="8839200" cy="1184876"/>
          </a:xfrm>
          <a:prstGeom prst="rect">
            <a:avLst/>
          </a:prstGeom>
          <a:noFill/>
          <a:ln w="9525">
            <a:noFill/>
            <a:miter lim="800000"/>
            <a:headEnd/>
            <a:tailEnd/>
          </a:ln>
          <a:effectLst/>
        </p:spPr>
        <p:txBody>
          <a:bodyPr>
            <a:spAutoFit/>
          </a:bodyPr>
          <a:lstStyle/>
          <a:p>
            <a:pPr algn="ctr" rtl="0">
              <a:lnSpc>
                <a:spcPct val="150000"/>
              </a:lnSpc>
              <a:spcBef>
                <a:spcPts val="0"/>
              </a:spcBef>
            </a:pPr>
            <a:r>
              <a:rPr lang="en-US" sz="5400" b="1" dirty="0" smtClean="0">
                <a:solidFill>
                  <a:srgbClr val="002060"/>
                </a:solidFill>
              </a:rPr>
              <a:t>8085 Microprocessor</a:t>
            </a:r>
            <a:endParaRPr lang="en-US" sz="5400" b="1" dirty="0">
              <a:solidFill>
                <a:srgbClr val="002060"/>
              </a:solidFill>
            </a:endParaRPr>
          </a:p>
        </p:txBody>
      </p:sp>
      <p:sp>
        <p:nvSpPr>
          <p:cNvPr id="10"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
        <p:nvSpPr>
          <p:cNvPr id="13" name="Text Box 13"/>
          <p:cNvSpPr txBox="1">
            <a:spLocks noChangeArrowheads="1"/>
          </p:cNvSpPr>
          <p:nvPr/>
        </p:nvSpPr>
        <p:spPr bwMode="auto">
          <a:xfrm>
            <a:off x="9098" y="6211669"/>
            <a:ext cx="1667301"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9098" y="3264180"/>
            <a:ext cx="8839200" cy="1184876"/>
          </a:xfrm>
          <a:prstGeom prst="rect">
            <a:avLst/>
          </a:prstGeom>
          <a:noFill/>
          <a:ln w="9525">
            <a:noFill/>
            <a:miter lim="800000"/>
            <a:headEnd/>
            <a:tailEnd/>
          </a:ln>
          <a:effectLst/>
        </p:spPr>
        <p:txBody>
          <a:bodyPr>
            <a:spAutoFit/>
          </a:bodyPr>
          <a:lstStyle/>
          <a:p>
            <a:pPr algn="ctr" rtl="0">
              <a:lnSpc>
                <a:spcPct val="150000"/>
              </a:lnSpc>
              <a:spcBef>
                <a:spcPts val="0"/>
              </a:spcBef>
            </a:pPr>
            <a:r>
              <a:rPr lang="en-US" sz="5400" b="1" dirty="0" smtClean="0">
                <a:solidFill>
                  <a:srgbClr val="002060"/>
                </a:solidFill>
              </a:rPr>
              <a:t>Lecture </a:t>
            </a:r>
            <a:r>
              <a:rPr lang="en-US" sz="5400" b="1" dirty="0" smtClean="0">
                <a:solidFill>
                  <a:srgbClr val="002060"/>
                </a:solidFill>
              </a:rPr>
              <a:t>5</a:t>
            </a:r>
            <a:endParaRPr lang="en-US" sz="5400" b="1" dirty="0">
              <a:solidFill>
                <a:srgbClr val="002060"/>
              </a:solidFill>
            </a:endParaRPr>
          </a:p>
        </p:txBody>
      </p:sp>
      <p:sp>
        <p:nvSpPr>
          <p:cNvPr id="8" name="Text Box 12"/>
          <p:cNvSpPr txBox="1">
            <a:spLocks noChangeArrowheads="1"/>
          </p:cNvSpPr>
          <p:nvPr/>
        </p:nvSpPr>
        <p:spPr bwMode="auto">
          <a:xfrm>
            <a:off x="6087593" y="5980836"/>
            <a:ext cx="2581702" cy="553998"/>
          </a:xfrm>
          <a:prstGeom prst="rect">
            <a:avLst/>
          </a:prstGeom>
          <a:noFill/>
          <a:ln w="9525">
            <a:noFill/>
            <a:miter lim="800000"/>
            <a:headEnd/>
            <a:tailEnd/>
          </a:ln>
          <a:effectLst/>
        </p:spPr>
        <p:txBody>
          <a:bodyPr wrap="square">
            <a:spAutoFit/>
          </a:bodyPr>
          <a:lstStyle/>
          <a:p>
            <a:pPr algn="ctr" rtl="0">
              <a:lnSpc>
                <a:spcPct val="150000"/>
              </a:lnSpc>
              <a:spcBef>
                <a:spcPts val="0"/>
              </a:spcBef>
            </a:pPr>
            <a:r>
              <a:rPr lang="ar-IQ" sz="2000" b="1" dirty="0" smtClean="0">
                <a:solidFill>
                  <a:schemeClr val="accent1">
                    <a:lumMod val="50000"/>
                  </a:schemeClr>
                </a:solidFill>
              </a:rPr>
              <a:t>المدرس إياد قيس عبد الكريم</a:t>
            </a:r>
            <a:endParaRPr lang="en-US" sz="2000" b="1" dirty="0">
              <a:solidFill>
                <a:schemeClr val="accent1">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childTnLst>
                                </p:cTn>
                              </p:par>
                            </p:childTnLst>
                          </p:cTn>
                        </p:par>
                        <p:par>
                          <p:cTn id="14" fill="hold">
                            <p:stCondLst>
                              <p:cond delay="1500"/>
                            </p:stCondLst>
                            <p:childTnLst>
                              <p:par>
                                <p:cTn id="15" presetID="10" presetClass="entr" presetSubtype="0"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par>
                          <p:cTn id="24" fill="hold">
                            <p:stCondLst>
                              <p:cond delay="3500"/>
                            </p:stCondLst>
                            <p:childTnLst>
                              <p:par>
                                <p:cTn id="25" presetID="10" presetClass="entr" presetSubtype="0"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1000"/>
                                        <p:tgtEl>
                                          <p:spTgt spid="13"/>
                                        </p:tgtEl>
                                      </p:cBhvr>
                                    </p:animEffect>
                                  </p:childTnLst>
                                </p:cTn>
                              </p:par>
                            </p:childTnLst>
                          </p:cTn>
                        </p:par>
                        <p:par>
                          <p:cTn id="28" fill="hold">
                            <p:stCondLst>
                              <p:cond delay="4500"/>
                            </p:stCondLst>
                            <p:childTnLst>
                              <p:par>
                                <p:cTn id="29" presetID="42" presetClass="entr" presetSubtype="0"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childTnLst>
                          </p:cTn>
                        </p:par>
                        <p:par>
                          <p:cTn id="34" fill="hold">
                            <p:stCondLst>
                              <p:cond delay="5500"/>
                            </p:stCondLst>
                            <p:childTnLst>
                              <p:par>
                                <p:cTn id="35" presetID="42" presetClass="entr" presetSubtype="0" fill="hold" grpId="0" nodeType="after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1000"/>
                                        <p:tgtEl>
                                          <p:spTgt spid="8"/>
                                        </p:tgtEl>
                                      </p:cBhvr>
                                    </p:animEffect>
                                    <p:anim calcmode="lin" valueType="num">
                                      <p:cBhvr>
                                        <p:cTn id="38" dur="1000" fill="hold"/>
                                        <p:tgtEl>
                                          <p:spTgt spid="8"/>
                                        </p:tgtEl>
                                        <p:attrNameLst>
                                          <p:attrName>ppt_x</p:attrName>
                                        </p:attrNameLst>
                                      </p:cBhvr>
                                      <p:tavLst>
                                        <p:tav tm="0">
                                          <p:val>
                                            <p:strVal val="#ppt_x"/>
                                          </p:val>
                                        </p:tav>
                                        <p:tav tm="100000">
                                          <p:val>
                                            <p:strVal val="#ppt_x"/>
                                          </p:val>
                                        </p:tav>
                                      </p:tavLst>
                                    </p:anim>
                                    <p:anim calcmode="lin" valueType="num">
                                      <p:cBhvr>
                                        <p:cTn id="3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7" grpId="0"/>
      <p:bldP spid="10" grpId="0"/>
      <p:bldP spid="13" grpId="0"/>
      <p:bldP spid="9"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191679" y="1133356"/>
            <a:ext cx="8305800" cy="5078313"/>
          </a:xfrm>
          <a:prstGeom prst="rect">
            <a:avLst/>
          </a:prstGeom>
          <a:noFill/>
          <a:ln w="9525">
            <a:noFill/>
            <a:miter lim="800000"/>
            <a:headEnd/>
            <a:tailEnd/>
          </a:ln>
          <a:effectLst/>
        </p:spPr>
        <p:txBody>
          <a:bodyPr wrap="square">
            <a:spAutoFit/>
          </a:bodyPr>
          <a:lstStyle/>
          <a:p>
            <a:pPr algn="just" rtl="0"/>
            <a:r>
              <a:rPr lang="en-US" b="1" dirty="0"/>
              <a:t>Externally initiated signals, including interrupts</a:t>
            </a:r>
            <a:endParaRPr lang="en-US" dirty="0"/>
          </a:p>
          <a:p>
            <a:pPr algn="just" rtl="0"/>
            <a:r>
              <a:rPr lang="en-US" dirty="0"/>
              <a:t>The 8085 has five interrupt signals </a:t>
            </a:r>
            <a:r>
              <a:rPr lang="en-US" dirty="0" smtClean="0"/>
              <a:t>that </a:t>
            </a:r>
            <a:r>
              <a:rPr lang="en-US" dirty="0"/>
              <a:t>can be used to interrupt a program execution. One of the signals</a:t>
            </a:r>
            <a:r>
              <a:rPr lang="en-US" b="1" dirty="0">
                <a:solidFill>
                  <a:schemeClr val="accent1"/>
                </a:solidFill>
              </a:rPr>
              <a:t>. INTR (Interrupt Request),</a:t>
            </a:r>
            <a:r>
              <a:rPr lang="en-US" dirty="0"/>
              <a:t> is identical to the 8080A micro­processor interrupt signal (INT); the others are enhancements to the 8080A. The micro­processor acknowledges an interrupt request by the INTA (Interrupt Acknowledge) signal.</a:t>
            </a:r>
          </a:p>
          <a:p>
            <a:pPr algn="just" rtl="0"/>
            <a:r>
              <a:rPr lang="en-US" dirty="0"/>
              <a:t>	In addition to the interrupts, three </a:t>
            </a:r>
            <a:r>
              <a:rPr lang="en-US" b="1" dirty="0">
                <a:solidFill>
                  <a:schemeClr val="accent1"/>
                </a:solidFill>
              </a:rPr>
              <a:t>pins—RESET. HOLD, and READY—accept </a:t>
            </a:r>
            <a:r>
              <a:rPr lang="en-US" dirty="0"/>
              <a:t>the externally initiated signals as inputs. To respond to the HOLD request, it has one signal called HLDA (Hold Acknowledge).</a:t>
            </a:r>
          </a:p>
          <a:p>
            <a:pPr algn="just" rtl="0"/>
            <a:r>
              <a:rPr lang="en-US" dirty="0"/>
              <a:t> </a:t>
            </a:r>
          </a:p>
          <a:p>
            <a:pPr lvl="0" algn="just" rtl="0"/>
            <a:r>
              <a:rPr lang="en-US" b="1" dirty="0">
                <a:solidFill>
                  <a:schemeClr val="accent1"/>
                </a:solidFill>
              </a:rPr>
              <a:t>RESET IN: </a:t>
            </a:r>
            <a:r>
              <a:rPr lang="en-US" dirty="0"/>
              <a:t>When the signal on this pin goes low, the program counter is set to zero, the buses are tri-stated, and the MPU is reset.</a:t>
            </a:r>
          </a:p>
          <a:p>
            <a:pPr lvl="0" algn="just" rtl="0"/>
            <a:r>
              <a:rPr lang="en-US" b="1" dirty="0">
                <a:solidFill>
                  <a:schemeClr val="accent1"/>
                </a:solidFill>
              </a:rPr>
              <a:t>RESET OUT</a:t>
            </a:r>
            <a:r>
              <a:rPr lang="en-US" dirty="0"/>
              <a:t>: This signal indicates that the MPU is being reset. The signal can be used to reset other devices.</a:t>
            </a:r>
          </a:p>
          <a:p>
            <a:pPr lvl="0" algn="just" rtl="0"/>
            <a:r>
              <a:rPr lang="en-US" dirty="0"/>
              <a:t>SERIAL I/O PORTS</a:t>
            </a:r>
          </a:p>
          <a:p>
            <a:pPr algn="just" rtl="0"/>
            <a:r>
              <a:rPr lang="en-US" dirty="0"/>
              <a:t>The 8085 has two signals to implement the serial transmission: SID (Serial Input Data) and SOD (Serial Output Data).</a:t>
            </a:r>
          </a:p>
          <a:p>
            <a:pPr algn="just" rtl="0"/>
            <a:endParaRPr lang="en-US"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Tree>
    <p:extLst>
      <p:ext uri="{BB962C8B-B14F-4D97-AF65-F5344CB8AC3E}">
        <p14:creationId xmlns:p14="http://schemas.microsoft.com/office/powerpoint/2010/main" val="661569725"/>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53" presetClass="entr" presetSubtype="16"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childTnLst>
                          </p:cTn>
                        </p:par>
                        <p:par>
                          <p:cTn id="20" fill="hold">
                            <p:stCondLst>
                              <p:cond delay="2500"/>
                            </p:stCondLst>
                            <p:childTnLst>
                              <p:par>
                                <p:cTn id="21" presetID="10" presetClass="entr" presetSubtype="0"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1000"/>
                                        <p:tgtEl>
                                          <p:spTgt spid="17"/>
                                        </p:tgtEl>
                                      </p:cBhvr>
                                    </p:animEffect>
                                  </p:childTnLst>
                                </p:cTn>
                              </p:par>
                            </p:childTnLst>
                          </p:cTn>
                        </p:par>
                        <p:par>
                          <p:cTn id="24" fill="hold">
                            <p:stCondLst>
                              <p:cond delay="3500"/>
                            </p:stCondLst>
                            <p:childTnLst>
                              <p:par>
                                <p:cTn id="25" presetID="10" presetClass="entr" presetSubtype="0"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7" grpId="0"/>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29" y="304800"/>
            <a:ext cx="1527809" cy="1524000"/>
          </a:xfrm>
          <a:prstGeom prst="rect">
            <a:avLst/>
          </a:prstGeom>
        </p:spPr>
      </p:pic>
      <p:sp>
        <p:nvSpPr>
          <p:cNvPr id="15" name="Text Box 12"/>
          <p:cNvSpPr txBox="1">
            <a:spLocks noChangeArrowheads="1"/>
          </p:cNvSpPr>
          <p:nvPr/>
        </p:nvSpPr>
        <p:spPr bwMode="auto">
          <a:xfrm>
            <a:off x="3733800" y="2133600"/>
            <a:ext cx="4783287" cy="923330"/>
          </a:xfrm>
          <a:prstGeom prst="rect">
            <a:avLst/>
          </a:prstGeom>
          <a:noFill/>
          <a:ln w="9525">
            <a:noFill/>
            <a:miter lim="800000"/>
            <a:headEnd/>
            <a:tailEnd/>
          </a:ln>
          <a:effectLst/>
        </p:spPr>
        <p:txBody>
          <a:bodyPr wrap="square">
            <a:spAutoFit/>
          </a:bodyPr>
          <a:lstStyle/>
          <a:p>
            <a:pPr algn="just"/>
            <a:r>
              <a:rPr lang="ar-IQ" sz="5400" dirty="0" smtClean="0"/>
              <a:t>شكراً لإصغائكم ...</a:t>
            </a:r>
            <a:endParaRPr lang="en-US" sz="5400" dirty="0"/>
          </a:p>
        </p:txBody>
      </p:sp>
      <p:sp>
        <p:nvSpPr>
          <p:cNvPr id="13" name="Text Box 12"/>
          <p:cNvSpPr txBox="1">
            <a:spLocks noChangeArrowheads="1"/>
          </p:cNvSpPr>
          <p:nvPr/>
        </p:nvSpPr>
        <p:spPr bwMode="auto">
          <a:xfrm>
            <a:off x="3124200" y="3886200"/>
            <a:ext cx="4783287" cy="923330"/>
          </a:xfrm>
          <a:prstGeom prst="rect">
            <a:avLst/>
          </a:prstGeom>
          <a:noFill/>
          <a:ln w="9525">
            <a:noFill/>
            <a:miter lim="800000"/>
            <a:headEnd/>
            <a:tailEnd/>
          </a:ln>
          <a:effectLst/>
        </p:spPr>
        <p:txBody>
          <a:bodyPr wrap="square">
            <a:spAutoFit/>
          </a:bodyPr>
          <a:lstStyle/>
          <a:p>
            <a:pPr algn="just"/>
            <a:r>
              <a:rPr lang="ar-IQ" sz="5400" dirty="0" smtClean="0"/>
              <a:t>أسئلة ؟</a:t>
            </a:r>
            <a:endParaRPr lang="en-US" sz="5400" dirty="0"/>
          </a:p>
        </p:txBody>
      </p:sp>
    </p:spTree>
    <p:extLst>
      <p:ext uri="{BB962C8B-B14F-4D97-AF65-F5344CB8AC3E}">
        <p14:creationId xmlns:p14="http://schemas.microsoft.com/office/powerpoint/2010/main" val="3552263470"/>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1000"/>
                                        <p:tgtEl>
                                          <p:spTgt spid="13"/>
                                        </p:tgtEl>
                                      </p:cBhvr>
                                    </p:animEffect>
                                    <p:anim calcmode="lin" valueType="num">
                                      <p:cBhvr>
                                        <p:cTn id="14" dur="1000" fill="hold"/>
                                        <p:tgtEl>
                                          <p:spTgt spid="13"/>
                                        </p:tgtEl>
                                        <p:attrNameLst>
                                          <p:attrName>ppt_x</p:attrName>
                                        </p:attrNameLst>
                                      </p:cBhvr>
                                      <p:tavLst>
                                        <p:tav tm="0">
                                          <p:val>
                                            <p:strVal val="#ppt_x"/>
                                          </p:val>
                                        </p:tav>
                                        <p:tav tm="100000">
                                          <p:val>
                                            <p:strVal val="#ppt_x"/>
                                          </p:val>
                                        </p:tav>
                                      </p:tavLst>
                                    </p:anim>
                                    <p:anim calcmode="lin" valueType="num">
                                      <p:cBhvr>
                                        <p:cTn id="1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376654" y="1193539"/>
            <a:ext cx="7395746" cy="584775"/>
          </a:xfrm>
          <a:prstGeom prst="rect">
            <a:avLst/>
          </a:prstGeom>
          <a:noFill/>
          <a:ln w="9525">
            <a:noFill/>
            <a:miter lim="800000"/>
            <a:headEnd/>
            <a:tailEnd/>
          </a:ln>
          <a:effectLst/>
        </p:spPr>
        <p:txBody>
          <a:bodyPr wrap="square">
            <a:spAutoFit/>
          </a:bodyPr>
          <a:lstStyle/>
          <a:p>
            <a:pPr algn="just" rtl="0"/>
            <a:r>
              <a:rPr lang="en-US" sz="3200" b="1" dirty="0" smtClean="0"/>
              <a:t>8085 Pin Diagram</a:t>
            </a:r>
            <a:endParaRPr lang="en-US" sz="3200" dirty="0"/>
          </a:p>
        </p:txBody>
      </p:sp>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63495" y="2137819"/>
            <a:ext cx="8305800" cy="3539430"/>
          </a:xfrm>
          <a:prstGeom prst="rect">
            <a:avLst/>
          </a:prstGeom>
          <a:noFill/>
          <a:ln w="9525">
            <a:noFill/>
            <a:miter lim="800000"/>
            <a:headEnd/>
            <a:tailEnd/>
          </a:ln>
          <a:effectLst/>
        </p:spPr>
        <p:txBody>
          <a:bodyPr wrap="square">
            <a:spAutoFit/>
          </a:bodyPr>
          <a:lstStyle/>
          <a:p>
            <a:pPr algn="just" rtl="0"/>
            <a:r>
              <a:rPr lang="en-US" sz="2800" dirty="0"/>
              <a:t>The 8085A (commonly known as the 8085) is an 8-bit general purpose microprocessor capable of addressing 64K of memory. The device has forty pins, requires a +5 V single power supply, and can operate with a 3-MHz single-phased clock.</a:t>
            </a:r>
          </a:p>
          <a:p>
            <a:pPr algn="just" rtl="0"/>
            <a:r>
              <a:rPr lang="en-US" sz="2800" dirty="0"/>
              <a:t>Figure 3 shows the logic pinout of the 8085 microprocessor. All the signals can be classified into six groups:</a:t>
            </a:r>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Tree>
    <p:extLst>
      <p:ext uri="{BB962C8B-B14F-4D97-AF65-F5344CB8AC3E}">
        <p14:creationId xmlns:p14="http://schemas.microsoft.com/office/powerpoint/2010/main" val="1615608253"/>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fade">
                                      <p:cBhvr>
                                        <p:cTn id="7" dur="1000"/>
                                        <p:tgtEl>
                                          <p:spTgt spid="2060"/>
                                        </p:tgtEl>
                                      </p:cBhvr>
                                    </p:animEffect>
                                    <p:anim calcmode="lin" valueType="num">
                                      <p:cBhvr>
                                        <p:cTn id="8" dur="1000" fill="hold"/>
                                        <p:tgtEl>
                                          <p:spTgt spid="2060"/>
                                        </p:tgtEl>
                                        <p:attrNameLst>
                                          <p:attrName>ppt_x</p:attrName>
                                        </p:attrNameLst>
                                      </p:cBhvr>
                                      <p:tavLst>
                                        <p:tav tm="0">
                                          <p:val>
                                            <p:strVal val="#ppt_x"/>
                                          </p:val>
                                        </p:tav>
                                        <p:tav tm="100000">
                                          <p:val>
                                            <p:strVal val="#ppt_x"/>
                                          </p:val>
                                        </p:tav>
                                      </p:tavLst>
                                    </p:anim>
                                    <p:anim calcmode="lin" valueType="num">
                                      <p:cBhvr>
                                        <p:cTn id="9" dur="1000" fill="hold"/>
                                        <p:tgtEl>
                                          <p:spTgt spid="206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53" presetClass="entr" presetSubtype="16"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ppt_w</p:attrName>
                                        </p:attrNameLst>
                                      </p:cBhvr>
                                      <p:tavLst>
                                        <p:tav tm="0">
                                          <p:val>
                                            <p:fltVal val="0"/>
                                          </p:val>
                                        </p:tav>
                                        <p:tav tm="100000">
                                          <p:val>
                                            <p:strVal val="#ppt_w"/>
                                          </p:val>
                                        </p:tav>
                                      </p:tavLst>
                                    </p:anim>
                                    <p:anim calcmode="lin" valueType="num">
                                      <p:cBhvr>
                                        <p:cTn id="24" dur="500" fill="hold"/>
                                        <p:tgtEl>
                                          <p:spTgt spid="16"/>
                                        </p:tgtEl>
                                        <p:attrNameLst>
                                          <p:attrName>ppt_h</p:attrName>
                                        </p:attrNameLst>
                                      </p:cBhvr>
                                      <p:tavLst>
                                        <p:tav tm="0">
                                          <p:val>
                                            <p:fltVal val="0"/>
                                          </p:val>
                                        </p:tav>
                                        <p:tav tm="100000">
                                          <p:val>
                                            <p:strVal val="#ppt_h"/>
                                          </p:val>
                                        </p:tav>
                                      </p:tavLst>
                                    </p:anim>
                                    <p:animEffect transition="in" filter="fade">
                                      <p:cBhvr>
                                        <p:cTn id="25" dur="500"/>
                                        <p:tgtEl>
                                          <p:spTgt spid="16"/>
                                        </p:tgtEl>
                                      </p:cBhvr>
                                    </p:animEffect>
                                  </p:childTnLst>
                                </p:cTn>
                              </p:par>
                            </p:childTnLst>
                          </p:cTn>
                        </p:par>
                        <p:par>
                          <p:cTn id="26" fill="hold">
                            <p:stCondLst>
                              <p:cond delay="3500"/>
                            </p:stCondLst>
                            <p:childTnLst>
                              <p:par>
                                <p:cTn id="27" presetID="10" presetClass="entr" presetSubtype="0"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1000"/>
                                        <p:tgtEl>
                                          <p:spTgt spid="17"/>
                                        </p:tgtEl>
                                      </p:cBhvr>
                                    </p:animEffect>
                                  </p:childTnLst>
                                </p:cTn>
                              </p:par>
                            </p:childTnLst>
                          </p:cTn>
                        </p:par>
                        <p:par>
                          <p:cTn id="30" fill="hold">
                            <p:stCondLst>
                              <p:cond delay="4500"/>
                            </p:stCondLst>
                            <p:childTnLst>
                              <p:par>
                                <p:cTn id="31" presetID="10"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p:bldP spid="8" grpId="0"/>
      <p:bldP spid="9" grpId="0"/>
      <p:bldP spid="17"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376654" y="1193539"/>
            <a:ext cx="7395746" cy="584775"/>
          </a:xfrm>
          <a:prstGeom prst="rect">
            <a:avLst/>
          </a:prstGeom>
          <a:noFill/>
          <a:ln w="9525">
            <a:noFill/>
            <a:miter lim="800000"/>
            <a:headEnd/>
            <a:tailEnd/>
          </a:ln>
          <a:effectLst/>
        </p:spPr>
        <p:txBody>
          <a:bodyPr wrap="square">
            <a:spAutoFit/>
          </a:bodyPr>
          <a:lstStyle/>
          <a:p>
            <a:pPr algn="just" rtl="0"/>
            <a:r>
              <a:rPr lang="en-US" sz="3200" b="1" dirty="0" smtClean="0"/>
              <a:t>8085 Pin Diagram</a:t>
            </a:r>
            <a:endParaRPr lang="en-US" sz="3200" dirty="0"/>
          </a:p>
        </p:txBody>
      </p:sp>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63495" y="1828800"/>
            <a:ext cx="8305800" cy="4401205"/>
          </a:xfrm>
          <a:prstGeom prst="rect">
            <a:avLst/>
          </a:prstGeom>
          <a:noFill/>
          <a:ln w="9525">
            <a:noFill/>
            <a:miter lim="800000"/>
            <a:headEnd/>
            <a:tailEnd/>
          </a:ln>
          <a:effectLst/>
        </p:spPr>
        <p:txBody>
          <a:bodyPr wrap="square">
            <a:spAutoFit/>
          </a:bodyPr>
          <a:lstStyle/>
          <a:p>
            <a:pPr marL="514350" lvl="0" indent="-514350" algn="just" rtl="0">
              <a:lnSpc>
                <a:spcPct val="150000"/>
              </a:lnSpc>
              <a:buFont typeface="+mj-lt"/>
              <a:buAutoNum type="arabicPeriod"/>
            </a:pPr>
            <a:r>
              <a:rPr lang="en-US" sz="2800" dirty="0"/>
              <a:t>Address bus.</a:t>
            </a:r>
          </a:p>
          <a:p>
            <a:pPr marL="514350" lvl="0" indent="-514350" algn="just" rtl="0">
              <a:lnSpc>
                <a:spcPct val="150000"/>
              </a:lnSpc>
              <a:buFont typeface="+mj-lt"/>
              <a:buAutoNum type="arabicPeriod"/>
            </a:pPr>
            <a:r>
              <a:rPr lang="en-US" sz="2800" dirty="0"/>
              <a:t>Data bus.</a:t>
            </a:r>
          </a:p>
          <a:p>
            <a:pPr marL="514350" lvl="0" indent="-514350" algn="just" rtl="0">
              <a:lnSpc>
                <a:spcPct val="150000"/>
              </a:lnSpc>
              <a:buFont typeface="+mj-lt"/>
              <a:buAutoNum type="arabicPeriod"/>
            </a:pPr>
            <a:r>
              <a:rPr lang="en-US" sz="2800" dirty="0"/>
              <a:t>Control and status signals.</a:t>
            </a:r>
          </a:p>
          <a:p>
            <a:pPr marL="514350" lvl="0" indent="-514350" algn="just" rtl="0">
              <a:lnSpc>
                <a:spcPct val="150000"/>
              </a:lnSpc>
              <a:buFont typeface="+mj-lt"/>
              <a:buAutoNum type="arabicPeriod"/>
            </a:pPr>
            <a:r>
              <a:rPr lang="en-US" sz="2800" dirty="0"/>
              <a:t>Power supply and frequency signals.</a:t>
            </a:r>
          </a:p>
          <a:p>
            <a:pPr marL="514350" lvl="0" indent="-514350" algn="just" rtl="0">
              <a:lnSpc>
                <a:spcPct val="150000"/>
              </a:lnSpc>
              <a:buFont typeface="+mj-lt"/>
              <a:buAutoNum type="arabicPeriod"/>
            </a:pPr>
            <a:r>
              <a:rPr lang="en-US" sz="2800" dirty="0"/>
              <a:t>Externally initiated signal.</a:t>
            </a:r>
          </a:p>
          <a:p>
            <a:pPr marL="514350" lvl="0" indent="-514350" algn="just" rtl="0">
              <a:lnSpc>
                <a:spcPct val="150000"/>
              </a:lnSpc>
              <a:buFont typeface="+mj-lt"/>
              <a:buAutoNum type="arabicPeriod"/>
            </a:pPr>
            <a:r>
              <a:rPr lang="en-US" sz="2800" dirty="0"/>
              <a:t>Serial I/O.</a:t>
            </a:r>
          </a:p>
          <a:p>
            <a:pPr algn="just" rtl="0"/>
            <a:endParaRPr lang="en-US" sz="2800"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Tree>
    <p:extLst>
      <p:ext uri="{BB962C8B-B14F-4D97-AF65-F5344CB8AC3E}">
        <p14:creationId xmlns:p14="http://schemas.microsoft.com/office/powerpoint/2010/main" val="128185247"/>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fade">
                                      <p:cBhvr>
                                        <p:cTn id="7" dur="1000"/>
                                        <p:tgtEl>
                                          <p:spTgt spid="2060"/>
                                        </p:tgtEl>
                                      </p:cBhvr>
                                    </p:animEffect>
                                    <p:anim calcmode="lin" valueType="num">
                                      <p:cBhvr>
                                        <p:cTn id="8" dur="1000" fill="hold"/>
                                        <p:tgtEl>
                                          <p:spTgt spid="2060"/>
                                        </p:tgtEl>
                                        <p:attrNameLst>
                                          <p:attrName>ppt_x</p:attrName>
                                        </p:attrNameLst>
                                      </p:cBhvr>
                                      <p:tavLst>
                                        <p:tav tm="0">
                                          <p:val>
                                            <p:strVal val="#ppt_x"/>
                                          </p:val>
                                        </p:tav>
                                        <p:tav tm="100000">
                                          <p:val>
                                            <p:strVal val="#ppt_x"/>
                                          </p:val>
                                        </p:tav>
                                      </p:tavLst>
                                    </p:anim>
                                    <p:anim calcmode="lin" valueType="num">
                                      <p:cBhvr>
                                        <p:cTn id="9" dur="1000" fill="hold"/>
                                        <p:tgtEl>
                                          <p:spTgt spid="206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53" presetClass="entr" presetSubtype="16"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ppt_w</p:attrName>
                                        </p:attrNameLst>
                                      </p:cBhvr>
                                      <p:tavLst>
                                        <p:tav tm="0">
                                          <p:val>
                                            <p:fltVal val="0"/>
                                          </p:val>
                                        </p:tav>
                                        <p:tav tm="100000">
                                          <p:val>
                                            <p:strVal val="#ppt_w"/>
                                          </p:val>
                                        </p:tav>
                                      </p:tavLst>
                                    </p:anim>
                                    <p:anim calcmode="lin" valueType="num">
                                      <p:cBhvr>
                                        <p:cTn id="24" dur="500" fill="hold"/>
                                        <p:tgtEl>
                                          <p:spTgt spid="16"/>
                                        </p:tgtEl>
                                        <p:attrNameLst>
                                          <p:attrName>ppt_h</p:attrName>
                                        </p:attrNameLst>
                                      </p:cBhvr>
                                      <p:tavLst>
                                        <p:tav tm="0">
                                          <p:val>
                                            <p:fltVal val="0"/>
                                          </p:val>
                                        </p:tav>
                                        <p:tav tm="100000">
                                          <p:val>
                                            <p:strVal val="#ppt_h"/>
                                          </p:val>
                                        </p:tav>
                                      </p:tavLst>
                                    </p:anim>
                                    <p:animEffect transition="in" filter="fade">
                                      <p:cBhvr>
                                        <p:cTn id="25" dur="500"/>
                                        <p:tgtEl>
                                          <p:spTgt spid="16"/>
                                        </p:tgtEl>
                                      </p:cBhvr>
                                    </p:animEffect>
                                  </p:childTnLst>
                                </p:cTn>
                              </p:par>
                            </p:childTnLst>
                          </p:cTn>
                        </p:par>
                        <p:par>
                          <p:cTn id="26" fill="hold">
                            <p:stCondLst>
                              <p:cond delay="3500"/>
                            </p:stCondLst>
                            <p:childTnLst>
                              <p:par>
                                <p:cTn id="27" presetID="10" presetClass="entr" presetSubtype="0"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1000"/>
                                        <p:tgtEl>
                                          <p:spTgt spid="17"/>
                                        </p:tgtEl>
                                      </p:cBhvr>
                                    </p:animEffect>
                                  </p:childTnLst>
                                </p:cTn>
                              </p:par>
                            </p:childTnLst>
                          </p:cTn>
                        </p:par>
                        <p:par>
                          <p:cTn id="30" fill="hold">
                            <p:stCondLst>
                              <p:cond delay="4500"/>
                            </p:stCondLst>
                            <p:childTnLst>
                              <p:par>
                                <p:cTn id="31" presetID="10"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p:bldP spid="8" grpId="0"/>
      <p:bldP spid="9" grpId="0"/>
      <p:bldP spid="17" grpId="0"/>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2">
            <a:extLst>
              <a:ext uri="{28A0092B-C50C-407E-A947-70E740481C1C}">
                <a14:useLocalDpi xmlns:a14="http://schemas.microsoft.com/office/drawing/2010/main" val="0"/>
              </a:ext>
            </a:extLst>
          </a:blip>
          <a:srcRect l="2970"/>
          <a:stretch/>
        </p:blipFill>
        <p:spPr bwMode="auto">
          <a:xfrm>
            <a:off x="1066800" y="457200"/>
            <a:ext cx="7086601" cy="5410200"/>
          </a:xfrm>
          <a:prstGeom prst="rect">
            <a:avLst/>
          </a:prstGeom>
          <a:noFill/>
          <a:ln>
            <a:noFill/>
          </a:ln>
          <a:extLst>
            <a:ext uri="{53640926-AAD7-44D8-BBD7-CCE9431645EC}">
              <a14:shadowObscured xmlns:a14="http://schemas.microsoft.com/office/drawing/2010/main"/>
            </a:ext>
          </a:extLst>
        </p:spPr>
      </p:pic>
      <p:sp>
        <p:nvSpPr>
          <p:cNvPr id="5" name="Text Box 13"/>
          <p:cNvSpPr txBox="1">
            <a:spLocks noChangeArrowheads="1"/>
          </p:cNvSpPr>
          <p:nvPr/>
        </p:nvSpPr>
        <p:spPr bwMode="auto">
          <a:xfrm>
            <a:off x="9098" y="6211669"/>
            <a:ext cx="1667301"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Tree>
    <p:extLst>
      <p:ext uri="{BB962C8B-B14F-4D97-AF65-F5344CB8AC3E}">
        <p14:creationId xmlns:p14="http://schemas.microsoft.com/office/powerpoint/2010/main" val="2134861078"/>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81203" y="1905053"/>
            <a:ext cx="8305800" cy="3939540"/>
          </a:xfrm>
          <a:prstGeom prst="rect">
            <a:avLst/>
          </a:prstGeom>
          <a:noFill/>
          <a:ln w="9525">
            <a:noFill/>
            <a:miter lim="800000"/>
            <a:headEnd/>
            <a:tailEnd/>
          </a:ln>
          <a:effectLst/>
        </p:spPr>
        <p:txBody>
          <a:bodyPr wrap="square">
            <a:spAutoFit/>
          </a:bodyPr>
          <a:lstStyle/>
          <a:p>
            <a:pPr lvl="0" algn="just" rtl="0"/>
            <a:r>
              <a:rPr lang="en-US" sz="2000" b="1" dirty="0" smtClean="0">
                <a:solidFill>
                  <a:srgbClr val="FF0000"/>
                </a:solidFill>
              </a:rPr>
              <a:t>1. ADDRESS </a:t>
            </a:r>
            <a:r>
              <a:rPr lang="en-US" sz="2000" b="1" dirty="0">
                <a:solidFill>
                  <a:srgbClr val="FF0000"/>
                </a:solidFill>
              </a:rPr>
              <a:t>BUS</a:t>
            </a:r>
            <a:r>
              <a:rPr lang="en-US" sz="2000" i="1" dirty="0">
                <a:solidFill>
                  <a:srgbClr val="FF0000"/>
                </a:solidFill>
              </a:rPr>
              <a:t>	</a:t>
            </a:r>
            <a:endParaRPr lang="en-US" sz="2000" dirty="0">
              <a:solidFill>
                <a:srgbClr val="FF0000"/>
              </a:solidFill>
            </a:endParaRPr>
          </a:p>
          <a:p>
            <a:pPr algn="just" rtl="0"/>
            <a:r>
              <a:rPr lang="en-US" sz="2000" dirty="0"/>
              <a:t>The 8085 has eight address lines A</a:t>
            </a:r>
            <a:r>
              <a:rPr lang="en-US" sz="2000" baseline="-25000" dirty="0"/>
              <a:t>15</a:t>
            </a:r>
            <a:r>
              <a:rPr lang="en-US" sz="2000" dirty="0"/>
              <a:t> – A</a:t>
            </a:r>
            <a:r>
              <a:rPr lang="en-US" sz="2000" baseline="-25000" dirty="0"/>
              <a:t>8</a:t>
            </a:r>
            <a:r>
              <a:rPr lang="en-US" sz="2000" dirty="0"/>
              <a:t>, which are unidirectional and used as high order address bus.</a:t>
            </a:r>
          </a:p>
          <a:p>
            <a:pPr lvl="0" algn="just" rtl="0"/>
            <a:r>
              <a:rPr lang="en-US" sz="2000" b="1" dirty="0" smtClean="0">
                <a:solidFill>
                  <a:srgbClr val="FF0000"/>
                </a:solidFill>
              </a:rPr>
              <a:t>2. MULTIPLEXED </a:t>
            </a:r>
            <a:r>
              <a:rPr lang="en-US" sz="2000" b="1" dirty="0">
                <a:solidFill>
                  <a:srgbClr val="FF0000"/>
                </a:solidFill>
              </a:rPr>
              <a:t>ADDRESS/DATA BUS	</a:t>
            </a:r>
            <a:r>
              <a:rPr lang="en-US" sz="2000" b="1" dirty="0"/>
              <a:t>	</a:t>
            </a:r>
            <a:endParaRPr lang="en-US" sz="2000" dirty="0"/>
          </a:p>
          <a:p>
            <a:pPr algn="just" rtl="0"/>
            <a:r>
              <a:rPr lang="en-US" sz="2000" dirty="0"/>
              <a:t>The signals lines AD7-AD0 are bidirectional; they serve dual purpose. They are used as the low order address bus as well as the data bus. In executing an instruction, during the earlier part of the cycle, these lines are used as the low-order address bus. During later part of die cycle, these lines are used as data bus. (This also known as multiplexing the bus.) However, the low-order address bus can be separated from these signals by using a latch.</a:t>
            </a:r>
          </a:p>
          <a:p>
            <a:pPr algn="just" rtl="0">
              <a:lnSpc>
                <a:spcPct val="150000"/>
              </a:lnSpc>
            </a:pPr>
            <a:endParaRPr lang="en-US" sz="2000"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
        <p:nvSpPr>
          <p:cNvPr id="10" name="Text Box 12"/>
          <p:cNvSpPr txBox="1">
            <a:spLocks noChangeArrowheads="1"/>
          </p:cNvSpPr>
          <p:nvPr/>
        </p:nvSpPr>
        <p:spPr bwMode="auto">
          <a:xfrm>
            <a:off x="376654" y="1193539"/>
            <a:ext cx="7395746" cy="584775"/>
          </a:xfrm>
          <a:prstGeom prst="rect">
            <a:avLst/>
          </a:prstGeom>
          <a:noFill/>
          <a:ln w="9525">
            <a:noFill/>
            <a:miter lim="800000"/>
            <a:headEnd/>
            <a:tailEnd/>
          </a:ln>
          <a:effectLst/>
        </p:spPr>
        <p:txBody>
          <a:bodyPr wrap="square">
            <a:spAutoFit/>
          </a:bodyPr>
          <a:lstStyle/>
          <a:p>
            <a:pPr algn="just" rtl="0"/>
            <a:r>
              <a:rPr lang="en-US" sz="3200" b="1" dirty="0" smtClean="0"/>
              <a:t>8085 Pin Diagram</a:t>
            </a:r>
            <a:endParaRPr lang="en-US" sz="3200" dirty="0"/>
          </a:p>
        </p:txBody>
      </p:sp>
    </p:spTree>
    <p:extLst>
      <p:ext uri="{BB962C8B-B14F-4D97-AF65-F5344CB8AC3E}">
        <p14:creationId xmlns:p14="http://schemas.microsoft.com/office/powerpoint/2010/main" val="3752421797"/>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53" presetClass="entr" presetSubtype="16"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childTnLst>
                          </p:cTn>
                        </p:par>
                        <p:par>
                          <p:cTn id="20" fill="hold">
                            <p:stCondLst>
                              <p:cond delay="2500"/>
                            </p:stCondLst>
                            <p:childTnLst>
                              <p:par>
                                <p:cTn id="21" presetID="10" presetClass="entr" presetSubtype="0"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1000"/>
                                        <p:tgtEl>
                                          <p:spTgt spid="17"/>
                                        </p:tgtEl>
                                      </p:cBhvr>
                                    </p:animEffect>
                                  </p:childTnLst>
                                </p:cTn>
                              </p:par>
                            </p:childTnLst>
                          </p:cTn>
                        </p:par>
                        <p:par>
                          <p:cTn id="24" fill="hold">
                            <p:stCondLst>
                              <p:cond delay="3500"/>
                            </p:stCondLst>
                            <p:childTnLst>
                              <p:par>
                                <p:cTn id="25" presetID="10" presetClass="entr" presetSubtype="0"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1000"/>
                                        <p:tgtEl>
                                          <p:spTgt spid="18"/>
                                        </p:tgtEl>
                                      </p:cBhvr>
                                    </p:animEffect>
                                  </p:childTnLst>
                                </p:cTn>
                              </p:par>
                            </p:childTnLst>
                          </p:cTn>
                        </p:par>
                        <p:par>
                          <p:cTn id="28" fill="hold">
                            <p:stCondLst>
                              <p:cond delay="4500"/>
                            </p:stCondLst>
                            <p:childTnLst>
                              <p:par>
                                <p:cTn id="29" presetID="42" presetClass="entr" presetSubtype="0"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1000"/>
                                        <p:tgtEl>
                                          <p:spTgt spid="10"/>
                                        </p:tgtEl>
                                      </p:cBhvr>
                                    </p:animEffect>
                                    <p:anim calcmode="lin" valueType="num">
                                      <p:cBhvr>
                                        <p:cTn id="32" dur="1000" fill="hold"/>
                                        <p:tgtEl>
                                          <p:spTgt spid="10"/>
                                        </p:tgtEl>
                                        <p:attrNameLst>
                                          <p:attrName>ppt_x</p:attrName>
                                        </p:attrNameLst>
                                      </p:cBhvr>
                                      <p:tavLst>
                                        <p:tav tm="0">
                                          <p:val>
                                            <p:strVal val="#ppt_x"/>
                                          </p:val>
                                        </p:tav>
                                        <p:tav tm="100000">
                                          <p:val>
                                            <p:strVal val="#ppt_x"/>
                                          </p:val>
                                        </p:tav>
                                      </p:tavLst>
                                    </p:anim>
                                    <p:anim calcmode="lin" valueType="num">
                                      <p:cBhvr>
                                        <p:cTn id="3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7" grpId="0"/>
      <p:bldP spid="18"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53908" y="2083835"/>
            <a:ext cx="8305800" cy="3842077"/>
          </a:xfrm>
          <a:prstGeom prst="rect">
            <a:avLst/>
          </a:prstGeom>
          <a:noFill/>
          <a:ln w="9525">
            <a:noFill/>
            <a:miter lim="800000"/>
            <a:headEnd/>
            <a:tailEnd/>
          </a:ln>
          <a:effectLst/>
        </p:spPr>
        <p:txBody>
          <a:bodyPr wrap="square">
            <a:spAutoFit/>
          </a:bodyPr>
          <a:lstStyle/>
          <a:p>
            <a:pPr lvl="0" algn="just" rtl="0"/>
            <a:r>
              <a:rPr lang="en-US" sz="2000" b="1" dirty="0" smtClean="0">
                <a:solidFill>
                  <a:srgbClr val="FF0000"/>
                </a:solidFill>
              </a:rPr>
              <a:t>3. CONTROL </a:t>
            </a:r>
            <a:r>
              <a:rPr lang="en-US" sz="2000" b="1" dirty="0">
                <a:solidFill>
                  <a:srgbClr val="FF0000"/>
                </a:solidFill>
              </a:rPr>
              <a:t>AND STATUS SIGNALS</a:t>
            </a:r>
          </a:p>
          <a:p>
            <a:pPr algn="just" rtl="0"/>
            <a:r>
              <a:rPr lang="en-US" sz="2000" dirty="0"/>
              <a:t>This group of signals includes two control signals (RD and WR), three status signals IO/M, S</a:t>
            </a:r>
            <a:r>
              <a:rPr lang="en-US" sz="2000" baseline="-25000" dirty="0"/>
              <a:t>i</a:t>
            </a:r>
            <a:r>
              <a:rPr lang="en-US" sz="2000" dirty="0"/>
              <a:t>, and S</a:t>
            </a:r>
            <a:r>
              <a:rPr lang="en-US" sz="2000" baseline="-25000" dirty="0"/>
              <a:t>o</a:t>
            </a:r>
            <a:r>
              <a:rPr lang="en-US" sz="2000" dirty="0"/>
              <a:t>) to identity the nature of the operation, and one special signal (ALE) to indicate the beginning of the operation. These signals are as follows:</a:t>
            </a:r>
          </a:p>
          <a:p>
            <a:pPr algn="just" rtl="0"/>
            <a:r>
              <a:rPr lang="en-US" sz="2000" b="1" dirty="0" smtClean="0">
                <a:solidFill>
                  <a:srgbClr val="FF0000"/>
                </a:solidFill>
              </a:rPr>
              <a:t>4. ALE:</a:t>
            </a:r>
          </a:p>
          <a:p>
            <a:pPr algn="just" rtl="0"/>
            <a:r>
              <a:rPr lang="en-US" sz="2000" dirty="0" smtClean="0"/>
              <a:t> </a:t>
            </a:r>
            <a:r>
              <a:rPr lang="en-US" sz="2000" dirty="0"/>
              <a:t>Address Latch Enable: This is a positive going pulse generated every time the 8085 begins an operation (machine cycle); it indicates that the bits on AD</a:t>
            </a:r>
            <a:r>
              <a:rPr lang="en-US" sz="2000" baseline="-25000" dirty="0"/>
              <a:t>7</a:t>
            </a:r>
            <a:r>
              <a:rPr lang="en-US" sz="2000" dirty="0"/>
              <a:t>-AD</a:t>
            </a:r>
            <a:r>
              <a:rPr lang="en-US" sz="2000" baseline="-25000" dirty="0"/>
              <a:t>0</a:t>
            </a:r>
            <a:r>
              <a:rPr lang="en-US" sz="2000" dirty="0"/>
              <a:t> are address bits. This signal is used primarily to latch the low-order address from the multiplexed bus and generate a separate set of eight address lines, A</a:t>
            </a:r>
            <a:r>
              <a:rPr lang="en-US" sz="2000" baseline="-25000" dirty="0"/>
              <a:t>7</a:t>
            </a:r>
            <a:r>
              <a:rPr lang="en-US" sz="2000" dirty="0"/>
              <a:t>-A</a:t>
            </a:r>
            <a:r>
              <a:rPr lang="en-US" sz="2000" baseline="-25000" dirty="0"/>
              <a:t>0</a:t>
            </a:r>
            <a:r>
              <a:rPr lang="en-US" sz="2000" dirty="0"/>
              <a:t>.</a:t>
            </a:r>
          </a:p>
          <a:p>
            <a:pPr algn="just" rtl="0">
              <a:lnSpc>
                <a:spcPct val="150000"/>
              </a:lnSpc>
            </a:pPr>
            <a:endParaRPr lang="en-US"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
        <p:nvSpPr>
          <p:cNvPr id="10" name="Text Box 12"/>
          <p:cNvSpPr txBox="1">
            <a:spLocks noChangeArrowheads="1"/>
          </p:cNvSpPr>
          <p:nvPr/>
        </p:nvSpPr>
        <p:spPr bwMode="auto">
          <a:xfrm>
            <a:off x="376654" y="1193539"/>
            <a:ext cx="7395746" cy="584775"/>
          </a:xfrm>
          <a:prstGeom prst="rect">
            <a:avLst/>
          </a:prstGeom>
          <a:noFill/>
          <a:ln w="9525">
            <a:noFill/>
            <a:miter lim="800000"/>
            <a:headEnd/>
            <a:tailEnd/>
          </a:ln>
          <a:effectLst/>
        </p:spPr>
        <p:txBody>
          <a:bodyPr wrap="square">
            <a:spAutoFit/>
          </a:bodyPr>
          <a:lstStyle/>
          <a:p>
            <a:pPr algn="just" rtl="0"/>
            <a:r>
              <a:rPr lang="en-US" sz="3200" b="1" dirty="0" smtClean="0"/>
              <a:t>8085 Pin Diagram</a:t>
            </a:r>
            <a:endParaRPr lang="en-US" sz="3200" dirty="0"/>
          </a:p>
        </p:txBody>
      </p:sp>
    </p:spTree>
    <p:extLst>
      <p:ext uri="{BB962C8B-B14F-4D97-AF65-F5344CB8AC3E}">
        <p14:creationId xmlns:p14="http://schemas.microsoft.com/office/powerpoint/2010/main" val="3265160557"/>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53" presetClass="entr" presetSubtype="16"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childTnLst>
                          </p:cTn>
                        </p:par>
                        <p:par>
                          <p:cTn id="20" fill="hold">
                            <p:stCondLst>
                              <p:cond delay="2500"/>
                            </p:stCondLst>
                            <p:childTnLst>
                              <p:par>
                                <p:cTn id="21" presetID="10" presetClass="entr" presetSubtype="0"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1000"/>
                                        <p:tgtEl>
                                          <p:spTgt spid="17"/>
                                        </p:tgtEl>
                                      </p:cBhvr>
                                    </p:animEffect>
                                  </p:childTnLst>
                                </p:cTn>
                              </p:par>
                            </p:childTnLst>
                          </p:cTn>
                        </p:par>
                        <p:par>
                          <p:cTn id="24" fill="hold">
                            <p:stCondLst>
                              <p:cond delay="3500"/>
                            </p:stCondLst>
                            <p:childTnLst>
                              <p:par>
                                <p:cTn id="25" presetID="10" presetClass="entr" presetSubtype="0"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1000"/>
                                        <p:tgtEl>
                                          <p:spTgt spid="18"/>
                                        </p:tgtEl>
                                      </p:cBhvr>
                                    </p:animEffect>
                                  </p:childTnLst>
                                </p:cTn>
                              </p:par>
                            </p:childTnLst>
                          </p:cTn>
                        </p:par>
                        <p:par>
                          <p:cTn id="28" fill="hold">
                            <p:stCondLst>
                              <p:cond delay="4500"/>
                            </p:stCondLst>
                            <p:childTnLst>
                              <p:par>
                                <p:cTn id="29" presetID="42" presetClass="entr" presetSubtype="0"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1000"/>
                                        <p:tgtEl>
                                          <p:spTgt spid="10"/>
                                        </p:tgtEl>
                                      </p:cBhvr>
                                    </p:animEffect>
                                    <p:anim calcmode="lin" valueType="num">
                                      <p:cBhvr>
                                        <p:cTn id="32" dur="1000" fill="hold"/>
                                        <p:tgtEl>
                                          <p:spTgt spid="10"/>
                                        </p:tgtEl>
                                        <p:attrNameLst>
                                          <p:attrName>ppt_x</p:attrName>
                                        </p:attrNameLst>
                                      </p:cBhvr>
                                      <p:tavLst>
                                        <p:tav tm="0">
                                          <p:val>
                                            <p:strVal val="#ppt_x"/>
                                          </p:val>
                                        </p:tav>
                                        <p:tav tm="100000">
                                          <p:val>
                                            <p:strVal val="#ppt_x"/>
                                          </p:val>
                                        </p:tav>
                                      </p:tavLst>
                                    </p:anim>
                                    <p:anim calcmode="lin" valueType="num">
                                      <p:cBhvr>
                                        <p:cTn id="3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7" grpId="0"/>
      <p:bldP spid="18"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55044" y="2408869"/>
            <a:ext cx="8305800" cy="3323987"/>
          </a:xfrm>
          <a:prstGeom prst="rect">
            <a:avLst/>
          </a:prstGeom>
          <a:noFill/>
          <a:ln w="9525">
            <a:noFill/>
            <a:miter lim="800000"/>
            <a:headEnd/>
            <a:tailEnd/>
          </a:ln>
          <a:effectLst/>
        </p:spPr>
        <p:txBody>
          <a:bodyPr wrap="square">
            <a:spAutoFit/>
          </a:bodyPr>
          <a:lstStyle/>
          <a:p>
            <a:pPr algn="just" rtl="0">
              <a:lnSpc>
                <a:spcPct val="150000"/>
              </a:lnSpc>
            </a:pPr>
            <a:r>
              <a:rPr lang="en-US" sz="2000" b="1" dirty="0" smtClean="0"/>
              <a:t>5. RD—Read</a:t>
            </a:r>
            <a:r>
              <a:rPr lang="en-US" sz="2000" b="1" dirty="0"/>
              <a:t>:</a:t>
            </a:r>
            <a:r>
              <a:rPr lang="en-US" sz="2000" dirty="0"/>
              <a:t> This is a Read control signal (active low). This signal indicates that the selected I/O or memory device is to be read and data are available on the data bus.</a:t>
            </a:r>
          </a:p>
          <a:p>
            <a:pPr algn="just" rtl="0">
              <a:lnSpc>
                <a:spcPct val="150000"/>
              </a:lnSpc>
            </a:pPr>
            <a:r>
              <a:rPr lang="en-US" sz="2000" dirty="0"/>
              <a:t> </a:t>
            </a:r>
          </a:p>
          <a:p>
            <a:pPr algn="just" rtl="0">
              <a:lnSpc>
                <a:spcPct val="150000"/>
              </a:lnSpc>
            </a:pPr>
            <a:r>
              <a:rPr lang="en-US" sz="2000" b="1" dirty="0" smtClean="0"/>
              <a:t>6. WR—Write</a:t>
            </a:r>
            <a:r>
              <a:rPr lang="en-US" sz="2000" b="1" dirty="0"/>
              <a:t>:</a:t>
            </a:r>
            <a:r>
              <a:rPr lang="en-US" sz="2000" dirty="0"/>
              <a:t> This is a Write control signal (active low). This signal indicates that the data on the data bus are to be written into a selected memory or I/O location.</a:t>
            </a:r>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
        <p:nvSpPr>
          <p:cNvPr id="10" name="Text Box 12"/>
          <p:cNvSpPr txBox="1">
            <a:spLocks noChangeArrowheads="1"/>
          </p:cNvSpPr>
          <p:nvPr/>
        </p:nvSpPr>
        <p:spPr bwMode="auto">
          <a:xfrm>
            <a:off x="376654" y="1193539"/>
            <a:ext cx="7395746" cy="584775"/>
          </a:xfrm>
          <a:prstGeom prst="rect">
            <a:avLst/>
          </a:prstGeom>
          <a:noFill/>
          <a:ln w="9525">
            <a:noFill/>
            <a:miter lim="800000"/>
            <a:headEnd/>
            <a:tailEnd/>
          </a:ln>
          <a:effectLst/>
        </p:spPr>
        <p:txBody>
          <a:bodyPr wrap="square">
            <a:spAutoFit/>
          </a:bodyPr>
          <a:lstStyle/>
          <a:p>
            <a:pPr algn="just" rtl="0"/>
            <a:r>
              <a:rPr lang="en-US" sz="3200" b="1" dirty="0" smtClean="0"/>
              <a:t>8085 Pin Diagram</a:t>
            </a:r>
            <a:endParaRPr lang="en-US" sz="3200" dirty="0"/>
          </a:p>
        </p:txBody>
      </p:sp>
    </p:spTree>
    <p:extLst>
      <p:ext uri="{BB962C8B-B14F-4D97-AF65-F5344CB8AC3E}">
        <p14:creationId xmlns:p14="http://schemas.microsoft.com/office/powerpoint/2010/main" val="581426117"/>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53" presetClass="entr" presetSubtype="16"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childTnLst>
                          </p:cTn>
                        </p:par>
                        <p:par>
                          <p:cTn id="20" fill="hold">
                            <p:stCondLst>
                              <p:cond delay="2500"/>
                            </p:stCondLst>
                            <p:childTnLst>
                              <p:par>
                                <p:cTn id="21" presetID="10" presetClass="entr" presetSubtype="0"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1000"/>
                                        <p:tgtEl>
                                          <p:spTgt spid="17"/>
                                        </p:tgtEl>
                                      </p:cBhvr>
                                    </p:animEffect>
                                  </p:childTnLst>
                                </p:cTn>
                              </p:par>
                            </p:childTnLst>
                          </p:cTn>
                        </p:par>
                        <p:par>
                          <p:cTn id="24" fill="hold">
                            <p:stCondLst>
                              <p:cond delay="3500"/>
                            </p:stCondLst>
                            <p:childTnLst>
                              <p:par>
                                <p:cTn id="25" presetID="10" presetClass="entr" presetSubtype="0"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1000"/>
                                        <p:tgtEl>
                                          <p:spTgt spid="18"/>
                                        </p:tgtEl>
                                      </p:cBhvr>
                                    </p:animEffect>
                                  </p:childTnLst>
                                </p:cTn>
                              </p:par>
                            </p:childTnLst>
                          </p:cTn>
                        </p:par>
                        <p:par>
                          <p:cTn id="28" fill="hold">
                            <p:stCondLst>
                              <p:cond delay="4500"/>
                            </p:stCondLst>
                            <p:childTnLst>
                              <p:par>
                                <p:cTn id="29" presetID="42" presetClass="entr" presetSubtype="0"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1000"/>
                                        <p:tgtEl>
                                          <p:spTgt spid="10"/>
                                        </p:tgtEl>
                                      </p:cBhvr>
                                    </p:animEffect>
                                    <p:anim calcmode="lin" valueType="num">
                                      <p:cBhvr>
                                        <p:cTn id="32" dur="1000" fill="hold"/>
                                        <p:tgtEl>
                                          <p:spTgt spid="10"/>
                                        </p:tgtEl>
                                        <p:attrNameLst>
                                          <p:attrName>ppt_x</p:attrName>
                                        </p:attrNameLst>
                                      </p:cBhvr>
                                      <p:tavLst>
                                        <p:tav tm="0">
                                          <p:val>
                                            <p:strVal val="#ppt_x"/>
                                          </p:val>
                                        </p:tav>
                                        <p:tav tm="100000">
                                          <p:val>
                                            <p:strVal val="#ppt_x"/>
                                          </p:val>
                                        </p:tav>
                                      </p:tavLst>
                                    </p:anim>
                                    <p:anim calcmode="lin" valueType="num">
                                      <p:cBhvr>
                                        <p:cTn id="3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7" grpId="0"/>
      <p:bldP spid="18"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63494" y="2195471"/>
            <a:ext cx="8305800" cy="3416320"/>
          </a:xfrm>
          <a:prstGeom prst="rect">
            <a:avLst/>
          </a:prstGeom>
          <a:noFill/>
          <a:ln w="9525">
            <a:noFill/>
            <a:miter lim="800000"/>
            <a:headEnd/>
            <a:tailEnd/>
          </a:ln>
          <a:effectLst/>
        </p:spPr>
        <p:txBody>
          <a:bodyPr wrap="square">
            <a:spAutoFit/>
          </a:bodyPr>
          <a:lstStyle/>
          <a:p>
            <a:pPr algn="just" rtl="0">
              <a:lnSpc>
                <a:spcPct val="150000"/>
              </a:lnSpc>
            </a:pPr>
            <a:r>
              <a:rPr lang="en-US" b="1" dirty="0" smtClean="0"/>
              <a:t>7. IO/M</a:t>
            </a:r>
            <a:r>
              <a:rPr lang="en-US" b="1" dirty="0"/>
              <a:t>:</a:t>
            </a:r>
            <a:r>
              <a:rPr lang="en-US" dirty="0"/>
              <a:t> This status signal used to differentiate between I/O and memory operations. When it is high, it indicates an I/O operation; when it is low, it indicates a memory operation. This signal is combined with RD (Read) and WR (Write) to generate I/O and memory control signals.	. </a:t>
            </a:r>
          </a:p>
          <a:p>
            <a:pPr algn="just" rtl="0">
              <a:lnSpc>
                <a:spcPct val="150000"/>
              </a:lnSpc>
            </a:pPr>
            <a:r>
              <a:rPr lang="en-US" b="1" dirty="0" smtClean="0"/>
              <a:t>8. S</a:t>
            </a:r>
            <a:r>
              <a:rPr lang="en-US" b="1" baseline="-25000" dirty="0" smtClean="0"/>
              <a:t>0</a:t>
            </a:r>
            <a:r>
              <a:rPr lang="en-US" b="1" dirty="0" smtClean="0"/>
              <a:t> </a:t>
            </a:r>
            <a:r>
              <a:rPr lang="en-US" b="1" dirty="0"/>
              <a:t>and S</a:t>
            </a:r>
            <a:r>
              <a:rPr lang="en-US" b="1" baseline="-25000" dirty="0"/>
              <a:t>1</a:t>
            </a:r>
            <a:r>
              <a:rPr lang="en-US" b="1" dirty="0"/>
              <a:t>:</a:t>
            </a:r>
            <a:r>
              <a:rPr lang="en-US" dirty="0"/>
              <a:t> These status signals, similar to IO/M, can identify various operations but they are rarely used in small systems. All the operations and their associated status signals are listed in Table 3.1 for reference.</a:t>
            </a:r>
          </a:p>
          <a:p>
            <a:pPr algn="just" rtl="0">
              <a:lnSpc>
                <a:spcPct val="150000"/>
              </a:lnSpc>
            </a:pPr>
            <a:endParaRPr lang="en-US"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
        <p:nvSpPr>
          <p:cNvPr id="10" name="Text Box 12"/>
          <p:cNvSpPr txBox="1">
            <a:spLocks noChangeArrowheads="1"/>
          </p:cNvSpPr>
          <p:nvPr/>
        </p:nvSpPr>
        <p:spPr bwMode="auto">
          <a:xfrm>
            <a:off x="376654" y="1193539"/>
            <a:ext cx="7395746" cy="584775"/>
          </a:xfrm>
          <a:prstGeom prst="rect">
            <a:avLst/>
          </a:prstGeom>
          <a:noFill/>
          <a:ln w="9525">
            <a:noFill/>
            <a:miter lim="800000"/>
            <a:headEnd/>
            <a:tailEnd/>
          </a:ln>
          <a:effectLst/>
        </p:spPr>
        <p:txBody>
          <a:bodyPr wrap="square">
            <a:spAutoFit/>
          </a:bodyPr>
          <a:lstStyle/>
          <a:p>
            <a:pPr algn="just" rtl="0"/>
            <a:r>
              <a:rPr lang="en-US" sz="3200" b="1" dirty="0" smtClean="0"/>
              <a:t>8085 Pin Diagram</a:t>
            </a:r>
            <a:endParaRPr lang="en-US" sz="3200" dirty="0"/>
          </a:p>
        </p:txBody>
      </p:sp>
    </p:spTree>
    <p:extLst>
      <p:ext uri="{BB962C8B-B14F-4D97-AF65-F5344CB8AC3E}">
        <p14:creationId xmlns:p14="http://schemas.microsoft.com/office/powerpoint/2010/main" val="1793365872"/>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53" presetClass="entr" presetSubtype="16"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childTnLst>
                          </p:cTn>
                        </p:par>
                        <p:par>
                          <p:cTn id="20" fill="hold">
                            <p:stCondLst>
                              <p:cond delay="2500"/>
                            </p:stCondLst>
                            <p:childTnLst>
                              <p:par>
                                <p:cTn id="21" presetID="10" presetClass="entr" presetSubtype="0"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1000"/>
                                        <p:tgtEl>
                                          <p:spTgt spid="17"/>
                                        </p:tgtEl>
                                      </p:cBhvr>
                                    </p:animEffect>
                                  </p:childTnLst>
                                </p:cTn>
                              </p:par>
                            </p:childTnLst>
                          </p:cTn>
                        </p:par>
                        <p:par>
                          <p:cTn id="24" fill="hold">
                            <p:stCondLst>
                              <p:cond delay="3500"/>
                            </p:stCondLst>
                            <p:childTnLst>
                              <p:par>
                                <p:cTn id="25" presetID="10" presetClass="entr" presetSubtype="0"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1000"/>
                                        <p:tgtEl>
                                          <p:spTgt spid="18"/>
                                        </p:tgtEl>
                                      </p:cBhvr>
                                    </p:animEffect>
                                  </p:childTnLst>
                                </p:cTn>
                              </p:par>
                            </p:childTnLst>
                          </p:cTn>
                        </p:par>
                        <p:par>
                          <p:cTn id="28" fill="hold">
                            <p:stCondLst>
                              <p:cond delay="4500"/>
                            </p:stCondLst>
                            <p:childTnLst>
                              <p:par>
                                <p:cTn id="29" presetID="42" presetClass="entr" presetSubtype="0"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1000"/>
                                        <p:tgtEl>
                                          <p:spTgt spid="10"/>
                                        </p:tgtEl>
                                      </p:cBhvr>
                                    </p:animEffect>
                                    <p:anim calcmode="lin" valueType="num">
                                      <p:cBhvr>
                                        <p:cTn id="32" dur="1000" fill="hold"/>
                                        <p:tgtEl>
                                          <p:spTgt spid="10"/>
                                        </p:tgtEl>
                                        <p:attrNameLst>
                                          <p:attrName>ppt_x</p:attrName>
                                        </p:attrNameLst>
                                      </p:cBhvr>
                                      <p:tavLst>
                                        <p:tav tm="0">
                                          <p:val>
                                            <p:strVal val="#ppt_x"/>
                                          </p:val>
                                        </p:tav>
                                        <p:tav tm="100000">
                                          <p:val>
                                            <p:strVal val="#ppt_x"/>
                                          </p:val>
                                        </p:tav>
                                      </p:tavLst>
                                    </p:anim>
                                    <p:anim calcmode="lin" valueType="num">
                                      <p:cBhvr>
                                        <p:cTn id="3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7" grpId="0"/>
      <p:bldP spid="18"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63494" y="2195471"/>
            <a:ext cx="8305800" cy="3831818"/>
          </a:xfrm>
          <a:prstGeom prst="rect">
            <a:avLst/>
          </a:prstGeom>
          <a:noFill/>
          <a:ln w="9525">
            <a:noFill/>
            <a:miter lim="800000"/>
            <a:headEnd/>
            <a:tailEnd/>
          </a:ln>
          <a:effectLst/>
        </p:spPr>
        <p:txBody>
          <a:bodyPr wrap="square">
            <a:spAutoFit/>
          </a:bodyPr>
          <a:lstStyle/>
          <a:p>
            <a:pPr lvl="0" algn="just" rtl="0">
              <a:lnSpc>
                <a:spcPct val="150000"/>
              </a:lnSpc>
            </a:pPr>
            <a:r>
              <a:rPr lang="en-US" b="1" dirty="0">
                <a:solidFill>
                  <a:schemeClr val="accent1"/>
                </a:solidFill>
              </a:rPr>
              <a:t>POWER SUPPLY AND CLOCK FREQUENCY </a:t>
            </a:r>
            <a:endParaRPr lang="en-US" dirty="0">
              <a:solidFill>
                <a:schemeClr val="accent1"/>
              </a:solidFill>
            </a:endParaRPr>
          </a:p>
          <a:p>
            <a:pPr algn="just" rtl="0">
              <a:lnSpc>
                <a:spcPct val="150000"/>
              </a:lnSpc>
            </a:pPr>
            <a:r>
              <a:rPr lang="en-US" dirty="0"/>
              <a:t>The power supply and frequency signals are as follows:</a:t>
            </a:r>
          </a:p>
          <a:p>
            <a:pPr marL="285750" lvl="0" indent="-285750" algn="just" rtl="0">
              <a:lnSpc>
                <a:spcPct val="150000"/>
              </a:lnSpc>
              <a:buFont typeface="Arial" panose="020B0604020202020204" pitchFamily="34" charset="0"/>
              <a:buChar char="•"/>
            </a:pPr>
            <a:r>
              <a:rPr lang="en-US" dirty="0" err="1"/>
              <a:t>Vcc</a:t>
            </a:r>
            <a:r>
              <a:rPr lang="en-US" dirty="0"/>
              <a:t>: +5 V power supply.</a:t>
            </a:r>
          </a:p>
          <a:p>
            <a:pPr marL="285750" lvl="0" indent="-285750" algn="just" rtl="0">
              <a:lnSpc>
                <a:spcPct val="150000"/>
              </a:lnSpc>
              <a:buFont typeface="Arial" panose="020B0604020202020204" pitchFamily="34" charset="0"/>
              <a:buChar char="•"/>
            </a:pPr>
            <a:r>
              <a:rPr lang="en-US" dirty="0" err="1"/>
              <a:t>Vss</a:t>
            </a:r>
            <a:r>
              <a:rPr lang="en-US" dirty="0"/>
              <a:t>: Ground Reference.</a:t>
            </a:r>
          </a:p>
          <a:p>
            <a:pPr marL="285750" lvl="0" indent="-285750" algn="just" rtl="0">
              <a:lnSpc>
                <a:spcPct val="150000"/>
              </a:lnSpc>
              <a:buFont typeface="Arial" panose="020B0604020202020204" pitchFamily="34" charset="0"/>
              <a:buChar char="•"/>
            </a:pPr>
            <a:r>
              <a:rPr lang="en-US" dirty="0"/>
              <a:t>X</a:t>
            </a:r>
            <a:r>
              <a:rPr lang="en-US" baseline="-25000" dirty="0"/>
              <a:t>1</a:t>
            </a:r>
            <a:r>
              <a:rPr lang="en-US" dirty="0"/>
              <a:t>, X</a:t>
            </a:r>
            <a:r>
              <a:rPr lang="en-US" baseline="-25000" dirty="0"/>
              <a:t>2</a:t>
            </a:r>
            <a:r>
              <a:rPr lang="en-US" dirty="0"/>
              <a:t>: A crystal (or RC, LC network) is connected at these two pins. The frequency is internally divided by two: therefore, to operate a system at 3 MHz, the crystal, should have a frequency of 6 </a:t>
            </a:r>
            <a:r>
              <a:rPr lang="en-US" dirty="0" err="1"/>
              <a:t>MH</a:t>
            </a:r>
            <a:r>
              <a:rPr lang="en-US" baseline="-25000" dirty="0" err="1"/>
              <a:t>z</a:t>
            </a:r>
            <a:r>
              <a:rPr lang="en-US" dirty="0" err="1"/>
              <a:t>.</a:t>
            </a:r>
            <a:endParaRPr lang="en-US" dirty="0"/>
          </a:p>
          <a:p>
            <a:pPr marL="285750" lvl="0" indent="-285750" algn="just" rtl="0">
              <a:lnSpc>
                <a:spcPct val="150000"/>
              </a:lnSpc>
              <a:buFont typeface="Arial" panose="020B0604020202020204" pitchFamily="34" charset="0"/>
              <a:buChar char="•"/>
            </a:pPr>
            <a:r>
              <a:rPr lang="en-US" dirty="0"/>
              <a:t>CLK (OUT) Clock Output: This signal can be used as the system clock for other devices.</a:t>
            </a:r>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
        <p:nvSpPr>
          <p:cNvPr id="10" name="Text Box 12"/>
          <p:cNvSpPr txBox="1">
            <a:spLocks noChangeArrowheads="1"/>
          </p:cNvSpPr>
          <p:nvPr/>
        </p:nvSpPr>
        <p:spPr bwMode="auto">
          <a:xfrm>
            <a:off x="376654" y="1193539"/>
            <a:ext cx="7395746" cy="584775"/>
          </a:xfrm>
          <a:prstGeom prst="rect">
            <a:avLst/>
          </a:prstGeom>
          <a:noFill/>
          <a:ln w="9525">
            <a:noFill/>
            <a:miter lim="800000"/>
            <a:headEnd/>
            <a:tailEnd/>
          </a:ln>
          <a:effectLst/>
        </p:spPr>
        <p:txBody>
          <a:bodyPr wrap="square">
            <a:spAutoFit/>
          </a:bodyPr>
          <a:lstStyle/>
          <a:p>
            <a:pPr algn="just" rtl="0"/>
            <a:r>
              <a:rPr lang="en-US" sz="3200" b="1" dirty="0" smtClean="0"/>
              <a:t>8085 Pin Diagram</a:t>
            </a:r>
            <a:endParaRPr lang="en-US" sz="3200" dirty="0"/>
          </a:p>
        </p:txBody>
      </p:sp>
    </p:spTree>
    <p:extLst>
      <p:ext uri="{BB962C8B-B14F-4D97-AF65-F5344CB8AC3E}">
        <p14:creationId xmlns:p14="http://schemas.microsoft.com/office/powerpoint/2010/main" val="928204466"/>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53" presetClass="entr" presetSubtype="16"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childTnLst>
                          </p:cTn>
                        </p:par>
                        <p:par>
                          <p:cTn id="20" fill="hold">
                            <p:stCondLst>
                              <p:cond delay="2500"/>
                            </p:stCondLst>
                            <p:childTnLst>
                              <p:par>
                                <p:cTn id="21" presetID="10" presetClass="entr" presetSubtype="0"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1000"/>
                                        <p:tgtEl>
                                          <p:spTgt spid="17"/>
                                        </p:tgtEl>
                                      </p:cBhvr>
                                    </p:animEffect>
                                  </p:childTnLst>
                                </p:cTn>
                              </p:par>
                            </p:childTnLst>
                          </p:cTn>
                        </p:par>
                        <p:par>
                          <p:cTn id="24" fill="hold">
                            <p:stCondLst>
                              <p:cond delay="3500"/>
                            </p:stCondLst>
                            <p:childTnLst>
                              <p:par>
                                <p:cTn id="25" presetID="10" presetClass="entr" presetSubtype="0"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1000"/>
                                        <p:tgtEl>
                                          <p:spTgt spid="18"/>
                                        </p:tgtEl>
                                      </p:cBhvr>
                                    </p:animEffect>
                                  </p:childTnLst>
                                </p:cTn>
                              </p:par>
                            </p:childTnLst>
                          </p:cTn>
                        </p:par>
                        <p:par>
                          <p:cTn id="28" fill="hold">
                            <p:stCondLst>
                              <p:cond delay="4500"/>
                            </p:stCondLst>
                            <p:childTnLst>
                              <p:par>
                                <p:cTn id="29" presetID="42" presetClass="entr" presetSubtype="0"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1000"/>
                                        <p:tgtEl>
                                          <p:spTgt spid="10"/>
                                        </p:tgtEl>
                                      </p:cBhvr>
                                    </p:animEffect>
                                    <p:anim calcmode="lin" valueType="num">
                                      <p:cBhvr>
                                        <p:cTn id="32" dur="1000" fill="hold"/>
                                        <p:tgtEl>
                                          <p:spTgt spid="10"/>
                                        </p:tgtEl>
                                        <p:attrNameLst>
                                          <p:attrName>ppt_x</p:attrName>
                                        </p:attrNameLst>
                                      </p:cBhvr>
                                      <p:tavLst>
                                        <p:tav tm="0">
                                          <p:val>
                                            <p:strVal val="#ppt_x"/>
                                          </p:val>
                                        </p:tav>
                                        <p:tav tm="100000">
                                          <p:val>
                                            <p:strVal val="#ppt_x"/>
                                          </p:val>
                                        </p:tav>
                                      </p:tavLst>
                                    </p:anim>
                                    <p:anim calcmode="lin" valueType="num">
                                      <p:cBhvr>
                                        <p:cTn id="3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7" grpId="0"/>
      <p:bldP spid="18" grpId="0"/>
      <p:bldP spid="10"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6717</TotalTime>
  <Words>595</Words>
  <Application>Microsoft Office PowerPoint</Application>
  <PresentationFormat>On-screen Show (4:3)</PresentationFormat>
  <Paragraphs>76</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Lucida Sans Unicode</vt:lpstr>
      <vt:lpstr>Verdana</vt:lpstr>
      <vt:lpstr>Wingdings 2</vt:lpstr>
      <vt:lpstr>Wingdings 3</vt: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ayad</dc:creator>
  <cp:lastModifiedBy>Windows User</cp:lastModifiedBy>
  <cp:revision>796</cp:revision>
  <cp:lastPrinted>1601-01-01T00:00:00Z</cp:lastPrinted>
  <dcterms:created xsi:type="dcterms:W3CDTF">2012-02-17T15:29:24Z</dcterms:created>
  <dcterms:modified xsi:type="dcterms:W3CDTF">2018-11-09T18:35:07Z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